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1" r:id="rId8"/>
    <p:sldId id="260" r:id="rId9"/>
    <p:sldId id="264" r:id="rId10"/>
    <p:sldId id="265" r:id="rId11"/>
    <p:sldId id="267" r:id="rId12"/>
    <p:sldId id="269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34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6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428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186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1204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818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52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29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72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68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64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12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07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4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8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7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37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_____Microsoft_Excel_97-20031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26469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 </a:t>
            </a: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Бужаниновская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средняя общеобразовательная школа»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Учебно-исследовательский проект </a:t>
            </a: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8600" b="1" dirty="0" smtClean="0">
                <a:latin typeface="Times New Roman" pitchFamily="18" charset="0"/>
                <a:cs typeface="Times New Roman" pitchFamily="18" charset="0"/>
              </a:rPr>
              <a:t>«Влияние биоритмов на умственную работоспособность учащихся»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                                     Авторы: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Тумольская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Алена»,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ученица 11 класса,</a:t>
            </a: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</a:p>
          <a:p>
            <a:pPr algn="ctr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Руководитель: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Панова Маргарита Михайловна</a:t>
            </a: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ОБЖ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С.Бужаниново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2015-2016г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Суточные  или циркадианные ритмы человека. </a:t>
            </a:r>
            <a:endParaRPr lang="ru-RU" dirty="0"/>
          </a:p>
        </p:txBody>
      </p:sp>
      <p:pic>
        <p:nvPicPr>
          <p:cNvPr id="4098" name="Picture 2" descr="http://bono-esse.ru/blizzard/img/A/fac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85392"/>
            <a:ext cx="4731361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Выявление влияния биоритмов на успеваемость и умственную работоспособность учащихся.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736500"/>
              </p:ext>
            </p:extLst>
          </p:nvPr>
        </p:nvGraphicFramePr>
        <p:xfrm>
          <a:off x="251520" y="1628800"/>
          <a:ext cx="8686800" cy="4677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936"/>
                <a:gridCol w="1800200"/>
                <a:gridCol w="1520944"/>
                <a:gridCol w="1737360"/>
                <a:gridCol w="1737360"/>
              </a:tblGrid>
              <a:tr h="1152785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spc="12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spc="120">
                          <a:latin typeface="Times New Roman"/>
                          <a:ea typeface="Times New Roman"/>
                          <a:cs typeface="Times New Roman"/>
                        </a:rPr>
                        <a:t>Хорошисты 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spc="120">
                          <a:latin typeface="Times New Roman"/>
                          <a:ea typeface="Times New Roman"/>
                          <a:cs typeface="Times New Roman"/>
                        </a:rPr>
                        <a:t>Троечники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i="1" spc="120" dirty="0">
                          <a:latin typeface="Times New Roman"/>
                          <a:ea typeface="Times New Roman"/>
                          <a:cs typeface="Times New Roman"/>
                        </a:rPr>
                        <a:t>Неуспевающие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120">
                          <a:latin typeface="Times New Roman"/>
                          <a:ea typeface="Times New Roman"/>
                          <a:cs typeface="Times New Roman"/>
                        </a:rPr>
                        <a:t>«Жаворонки»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1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>
                          <a:latin typeface="Times New Roman"/>
                          <a:ea typeface="Times New Roman"/>
                          <a:cs typeface="Times New Roman"/>
                        </a:rPr>
                        <a:t>14%(3чел.)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>
                          <a:latin typeface="Times New Roman"/>
                          <a:ea typeface="Times New Roman"/>
                          <a:cs typeface="Times New Roman"/>
                        </a:rPr>
                        <a:t>9%(2чел.)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120">
                          <a:latin typeface="Times New Roman"/>
                          <a:ea typeface="Times New Roman"/>
                          <a:cs typeface="Times New Roman"/>
                        </a:rPr>
                        <a:t>«Голуби»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1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>
                          <a:latin typeface="Times New Roman"/>
                          <a:ea typeface="Times New Roman"/>
                          <a:cs typeface="Times New Roman"/>
                        </a:rPr>
                        <a:t>9%(2чел.)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>
                          <a:latin typeface="Times New Roman"/>
                          <a:ea typeface="Times New Roman"/>
                          <a:cs typeface="Times New Roman"/>
                        </a:rPr>
                        <a:t>5%(1чел.)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120" dirty="0">
                          <a:latin typeface="Times New Roman"/>
                          <a:ea typeface="Times New Roman"/>
                          <a:cs typeface="Times New Roman"/>
                        </a:rPr>
                        <a:t>«Совы»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1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 dirty="0">
                          <a:latin typeface="Times New Roman"/>
                          <a:ea typeface="Times New Roman"/>
                          <a:cs typeface="Times New Roman"/>
                        </a:rPr>
                        <a:t>18%(4чел.)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 dirty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r>
                        <a:rPr lang="ru-RU" sz="2000" spc="120" dirty="0" smtClean="0">
                          <a:latin typeface="Times New Roman"/>
                          <a:ea typeface="Times New Roman"/>
                          <a:cs typeface="Times New Roman"/>
                        </a:rPr>
                        <a:t>%(3чел</a:t>
                      </a:r>
                      <a:r>
                        <a:rPr lang="ru-RU" sz="2000" spc="120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spc="12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12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Выявление влияния биоритмов на успеваемость</a:t>
            </a:r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5" name="Диаграмма 1"/>
          <p:cNvGraphicFramePr>
            <a:graphicFrameLocks/>
          </p:cNvGraphicFramePr>
          <p:nvPr/>
        </p:nvGraphicFramePr>
        <p:xfrm>
          <a:off x="323528" y="1628800"/>
          <a:ext cx="8352928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Диаграмма" r:id="rId4" imgW="6169687" imgH="3212870" progId="Excel.Sheet.8">
                  <p:embed/>
                </p:oleObj>
              </mc:Choice>
              <mc:Fallback>
                <p:oleObj name="Диаграмма" r:id="rId4" imgW="6169687" imgH="3212870" progId="Excel.Shee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628800"/>
                        <a:ext cx="8352928" cy="48245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Уровень оперативной слуховой памяти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681"/>
                <a:gridCol w="1681457"/>
                <a:gridCol w="1058069"/>
                <a:gridCol w="1058069"/>
                <a:gridCol w="1058069"/>
                <a:gridCol w="105806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  <a:cs typeface="Times New Roman"/>
                        </a:rPr>
                        <a:t>Наблюдаемые/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  <a:cs typeface="Times New Roman"/>
                        </a:rPr>
                        <a:t>биологический тип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Первая половина дня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Вторая половина дня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/>
                          <a:ea typeface="Times New Roman"/>
                          <a:cs typeface="Times New Roman"/>
                        </a:rPr>
                        <a:t>Первая половина дня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  <a:cs typeface="Times New Roman"/>
                        </a:rPr>
                        <a:t>Вторая половина дня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66825" marR="668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«Голубь»</a:t>
                      </a: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66825" marR="668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«Голубь»</a:t>
                      </a: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8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8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9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66825" marR="668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«Сова»</a:t>
                      </a: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66825" marR="668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«Сова»</a:t>
                      </a: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баллов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</a:t>
                      </a:r>
                      <a:endParaRPr lang="ru-RU" sz="1800" dirty="0"/>
                    </a:p>
                  </a:txBody>
                  <a:tcPr marL="66825" marR="668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«Сова»</a:t>
                      </a: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66825" marR="668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«Жаворонок»</a:t>
                      </a: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 балла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</a:t>
                      </a:r>
                      <a:endParaRPr lang="ru-RU" sz="1800" dirty="0"/>
                    </a:p>
                  </a:txBody>
                  <a:tcPr marL="66825" marR="668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«Жаворонок»</a:t>
                      </a: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6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 баллов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баллов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Степень распределения и переключения внимания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84"/>
                <a:gridCol w="1891954"/>
                <a:gridCol w="1058069"/>
                <a:gridCol w="1058069"/>
                <a:gridCol w="1058069"/>
                <a:gridCol w="1058069"/>
              </a:tblGrid>
              <a:tr h="878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Наблюдаемые/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биологический тип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Первая половина дня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Вторая половина дня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Первая половина дня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Вторая половина дня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«Голубь»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«Голубь»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«Голубь»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«Сова»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«Сова»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«Сова»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«Сова»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1298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«Жаворонок»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«Жаворонок»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119" marR="5011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Заключение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Большинство учащихся нашей школы по типу биологической активности относятся к так называемым «совам», т. е. к людям, у которых работоспособность повышена во второй половине дня.</a:t>
            </a:r>
          </a:p>
          <a:p>
            <a:pPr lvl="0"/>
            <a:r>
              <a:rPr lang="ru-RU" dirty="0" smtClean="0"/>
              <a:t>Особого влияния биоритмы на успеваемость школьников не оказывают. </a:t>
            </a:r>
          </a:p>
          <a:p>
            <a:pPr lvl="0"/>
            <a:r>
              <a:rPr lang="ru-RU" dirty="0" smtClean="0"/>
              <a:t>Биологические ритмы оказывают влияние на умственную работоспособность учащихся: у «жаворонков» во время занятий в первую смену умственная работоспособность выше, чем у «сов».</a:t>
            </a:r>
          </a:p>
          <a:p>
            <a:r>
              <a:rPr lang="ru-RU" b="1" dirty="0" smtClean="0"/>
              <a:t>Это подтверждает выдвинутую гипотезу.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Суточная ритмика работоспособности человека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40794_html_m5f3733e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8424936" cy="5132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>Цель проекта: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051720" y="1556792"/>
            <a:ext cx="6939880" cy="4523333"/>
          </a:xfrm>
        </p:spPr>
        <p:txBody>
          <a:bodyPr/>
          <a:lstStyle/>
          <a:p>
            <a:r>
              <a:rPr lang="ru-RU" dirty="0" smtClean="0"/>
              <a:t>выяснить, как влияют суточные  биологические ритмы на умственную работоспособность учащихся 10 и 11 классов.</a:t>
            </a:r>
            <a:endParaRPr lang="ru-RU" dirty="0"/>
          </a:p>
        </p:txBody>
      </p:sp>
      <p:pic>
        <p:nvPicPr>
          <p:cNvPr id="11265" name="Picture 1" descr="C:\Users\Александр\Desktop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33056"/>
            <a:ext cx="2018474" cy="2607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Гипотеза: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возможно, что у «жаворонков» во время занятий в первую смену умственная работоспособность выше, чем у «сов».</a:t>
            </a:r>
            <a:endParaRPr lang="ru-RU" dirty="0"/>
          </a:p>
        </p:txBody>
      </p:sp>
      <p:pic>
        <p:nvPicPr>
          <p:cNvPr id="10242" name="Picture 2" descr="http://nervnaya.ru/wp-content/uploads/2015/11/sova-i-zhavoronok-aktivn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068960"/>
            <a:ext cx="5876925" cy="3524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96752"/>
          </a:xfrm>
        </p:spPr>
        <p:txBody>
          <a:bodyPr/>
          <a:lstStyle/>
          <a:p>
            <a:pPr algn="ctr"/>
            <a:r>
              <a:rPr lang="ru-RU" b="1" u="sng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452048" cy="3314997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Получить представление о видах биоритмов и их влиянии на работоспособность человека, изучив литературу по данной проблеме.</a:t>
            </a:r>
          </a:p>
          <a:p>
            <a:pPr lvl="0"/>
            <a:r>
              <a:rPr lang="ru-RU" dirty="0" smtClean="0"/>
              <a:t>Изучить особенности индивидуальных биоритмов учащихся.</a:t>
            </a:r>
          </a:p>
          <a:p>
            <a:pPr lvl="0"/>
            <a:r>
              <a:rPr lang="ru-RU" dirty="0" smtClean="0"/>
              <a:t>Выявить влияние суточных биоритмов на умственную активность и успеваемость учащихся.</a:t>
            </a:r>
          </a:p>
          <a:p>
            <a:pPr lvl="0"/>
            <a:r>
              <a:rPr lang="ru-RU" dirty="0" smtClean="0"/>
              <a:t>Предложить рекомендации для поддержания оптимальной работоспособности.</a:t>
            </a:r>
          </a:p>
          <a:p>
            <a:endParaRPr lang="ru-RU" dirty="0"/>
          </a:p>
        </p:txBody>
      </p:sp>
      <p:pic>
        <p:nvPicPr>
          <p:cNvPr id="4" name="Picture 1" descr="C:\Users\Александр\Desktop\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54860"/>
            <a:ext cx="1628237" cy="210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4608513"/>
          </a:xfrm>
        </p:spPr>
        <p:txBody>
          <a:bodyPr/>
          <a:lstStyle/>
          <a:p>
            <a:r>
              <a:rPr lang="ru-RU" b="1" u="sng" dirty="0" smtClean="0"/>
              <a:t>Объект исследования</a:t>
            </a:r>
            <a:r>
              <a:rPr lang="ru-RU" dirty="0" smtClean="0"/>
              <a:t> – учащиеся с различными типами суточных биоритмов.</a:t>
            </a:r>
          </a:p>
          <a:p>
            <a:r>
              <a:rPr lang="ru-RU" b="1" u="sng" dirty="0" smtClean="0"/>
              <a:t>Предмет исследования</a:t>
            </a:r>
            <a:r>
              <a:rPr lang="ru-RU" dirty="0" smtClean="0"/>
              <a:t> – особенности влияния типов суточных биоритмов на умственную работоспособность учащихся.    </a:t>
            </a:r>
          </a:p>
          <a:p>
            <a:endParaRPr lang="ru-RU" dirty="0"/>
          </a:p>
        </p:txBody>
      </p:sp>
      <p:pic>
        <p:nvPicPr>
          <p:cNvPr id="8194" name="Picture 2" descr="http://solne4ny.ucoz.ru/Childre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194670"/>
            <a:ext cx="4450431" cy="3663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Методы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Теоретические: анализ и синтез;</a:t>
            </a:r>
          </a:p>
          <a:p>
            <a:r>
              <a:rPr lang="ru-RU" dirty="0" smtClean="0"/>
              <a:t>Практические: тестирование и анкетирование;</a:t>
            </a:r>
          </a:p>
          <a:p>
            <a:r>
              <a:rPr lang="ru-RU" dirty="0" smtClean="0"/>
              <a:t>Математические: статистические, </a:t>
            </a:r>
            <a:r>
              <a:rPr lang="ru-RU" smtClean="0"/>
              <a:t>построение диаграмм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Биологические ритмы и работоспособность.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Физиологические и экологические.</a:t>
            </a:r>
          </a:p>
          <a:p>
            <a:r>
              <a:rPr lang="ru-RU" dirty="0" smtClean="0"/>
              <a:t>Циркадианные (от лат.</a:t>
            </a:r>
            <a:r>
              <a:rPr lang="en-US" dirty="0" smtClean="0"/>
              <a:t>circa</a:t>
            </a:r>
            <a:r>
              <a:rPr lang="ru-RU" dirty="0" smtClean="0"/>
              <a:t> – «около»), или околосуточные.</a:t>
            </a:r>
          </a:p>
          <a:p>
            <a:r>
              <a:rPr lang="ru-RU" dirty="0" err="1" smtClean="0"/>
              <a:t>Околонедельные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7" name="Picture 3" descr="C:\Users\Александр\Desktop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96952"/>
            <a:ext cx="38862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Влияние биологических ритмов на трудоспособность  человека.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uzn_13679914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93494" y="2160588"/>
            <a:ext cx="4380624" cy="3881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525</Words>
  <Application>Microsoft Office PowerPoint</Application>
  <PresentationFormat>Экран (4:3)</PresentationFormat>
  <Paragraphs>198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Trebuchet MS</vt:lpstr>
      <vt:lpstr>Wingdings 3</vt:lpstr>
      <vt:lpstr>Грань</vt:lpstr>
      <vt:lpstr>Диаграмма</vt:lpstr>
      <vt:lpstr>Презентация PowerPoint</vt:lpstr>
      <vt:lpstr>Суточная ритмика работоспособности человека </vt:lpstr>
      <vt:lpstr>Цель проекта: </vt:lpstr>
      <vt:lpstr>Гипотеза:</vt:lpstr>
      <vt:lpstr>задачи:</vt:lpstr>
      <vt:lpstr>Презентация PowerPoint</vt:lpstr>
      <vt:lpstr>Методы исследования:</vt:lpstr>
      <vt:lpstr>Биологические ритмы и работоспособность.</vt:lpstr>
      <vt:lpstr>Влияние биологических ритмов на трудоспособность  человека.  </vt:lpstr>
      <vt:lpstr>Суточные  или циркадианные ритмы человека. </vt:lpstr>
      <vt:lpstr>Выявление влияния биоритмов на успеваемость и умственную работоспособность учащихся.</vt:lpstr>
      <vt:lpstr>Выявление влияния биоритмов на успеваемость</vt:lpstr>
      <vt:lpstr>Уровень оперативной слуховой памяти </vt:lpstr>
      <vt:lpstr>Степень распределения и переключения внимания </vt:lpstr>
      <vt:lpstr>Заключение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 Windows</cp:lastModifiedBy>
  <cp:revision>14</cp:revision>
  <dcterms:modified xsi:type="dcterms:W3CDTF">2019-09-03T18:54:49Z</dcterms:modified>
</cp:coreProperties>
</file>